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8" r:id="rId4"/>
    <p:sldId id="260" r:id="rId5"/>
    <p:sldId id="261" r:id="rId6"/>
    <p:sldId id="262" r:id="rId7"/>
    <p:sldId id="264" r:id="rId8"/>
    <p:sldId id="265" r:id="rId9"/>
    <p:sldId id="266" r:id="rId10"/>
    <p:sldId id="267" r:id="rId11"/>
    <p:sldId id="269" r:id="rId12"/>
    <p:sldId id="270" r:id="rId13"/>
    <p:sldId id="272"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16" d="100"/>
          <a:sy n="116" d="100"/>
        </p:scale>
        <p:origin x="22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11/18/2015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11/18/2015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id.net/descriptors.html" TargetMode="External"/><Relationship Id="rId2" Type="http://schemas.openxmlformats.org/officeDocument/2006/relationships/hyperlink" Target="http://www.c-id.net/course_compare.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info.assist.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info.assist.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id.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ASSIST and C-ID</a:t>
            </a:r>
            <a:endParaRPr lang="en-US" dirty="0"/>
          </a:p>
        </p:txBody>
      </p:sp>
      <p:sp>
        <p:nvSpPr>
          <p:cNvPr id="3" name="Subtitle 2"/>
          <p:cNvSpPr>
            <a:spLocks noGrp="1"/>
          </p:cNvSpPr>
          <p:nvPr>
            <p:ph type="subTitle" idx="1"/>
          </p:nvPr>
        </p:nvSpPr>
        <p:spPr/>
        <p:txBody>
          <a:bodyPr/>
          <a:lstStyle/>
          <a:p>
            <a:r>
              <a:rPr lang="en-US" dirty="0" smtClean="0"/>
              <a:t>How can they help?</a:t>
            </a:r>
            <a:endParaRPr lang="en-US" dirty="0"/>
          </a:p>
        </p:txBody>
      </p:sp>
    </p:spTree>
    <p:extLst>
      <p:ext uri="{BB962C8B-B14F-4D97-AF65-F5344CB8AC3E}">
        <p14:creationId xmlns:p14="http://schemas.microsoft.com/office/powerpoint/2010/main" val="1075164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C-ID</a:t>
            </a:r>
            <a:endParaRPr lang="en-US" dirty="0"/>
          </a:p>
        </p:txBody>
      </p:sp>
      <p:sp>
        <p:nvSpPr>
          <p:cNvPr id="3" name="Content Placeholder 2"/>
          <p:cNvSpPr>
            <a:spLocks noGrp="1"/>
          </p:cNvSpPr>
          <p:nvPr>
            <p:ph idx="1"/>
          </p:nvPr>
        </p:nvSpPr>
        <p:spPr/>
        <p:txBody>
          <a:bodyPr>
            <a:normAutofit lnSpcReduction="10000"/>
          </a:bodyPr>
          <a:lstStyle/>
          <a:p>
            <a:r>
              <a:rPr lang="en-US" dirty="0"/>
              <a:t>To access the </a:t>
            </a:r>
            <a:r>
              <a:rPr lang="en-US" dirty="0" smtClean="0"/>
              <a:t>SRJC </a:t>
            </a:r>
            <a:r>
              <a:rPr lang="en-US" dirty="0"/>
              <a:t>courses that have been </a:t>
            </a:r>
            <a:r>
              <a:rPr lang="en-US" dirty="0" smtClean="0"/>
              <a:t>approved as </a:t>
            </a:r>
            <a:r>
              <a:rPr lang="en-US" dirty="0"/>
              <a:t>comparable to C-ID descriptors, use the COURSES tab or</a:t>
            </a:r>
            <a:r>
              <a:rPr lang="en-US" dirty="0">
                <a:hlinkClick r:id="rId2"/>
              </a:rPr>
              <a:t>http://www.c-id.net/course_compare.html</a:t>
            </a:r>
            <a:r>
              <a:rPr lang="en-US" dirty="0"/>
              <a:t>. You can search for courses by discipline </a:t>
            </a:r>
            <a:r>
              <a:rPr lang="en-US" dirty="0" smtClean="0"/>
              <a:t>on our campus. You can also search other CSU campuses for comparable courses.</a:t>
            </a:r>
          </a:p>
          <a:p>
            <a:r>
              <a:rPr lang="en-US" dirty="0" smtClean="0"/>
              <a:t>When developing new courses or revising courses, please see a list of finalized </a:t>
            </a:r>
            <a:r>
              <a:rPr lang="en-US" dirty="0"/>
              <a:t>C-ID Descriptors by viewing </a:t>
            </a:r>
            <a:r>
              <a:rPr lang="en-US" dirty="0">
                <a:hlinkClick r:id="rId3"/>
              </a:rPr>
              <a:t>http://</a:t>
            </a:r>
            <a:r>
              <a:rPr lang="en-US" dirty="0" smtClean="0">
                <a:hlinkClick r:id="rId3"/>
              </a:rPr>
              <a:t>www.c-id.net/descriptors.html</a:t>
            </a:r>
            <a:r>
              <a:rPr lang="en-US" dirty="0" smtClean="0"/>
              <a:t> and searching by discipline. The Descriptors are built in a fairly similar set up as our COR’s and by using them as a guide assists us in achieving C-ID approval and opens more pathways of utilization for that course. </a:t>
            </a:r>
            <a:endParaRPr lang="en-US" dirty="0"/>
          </a:p>
          <a:p>
            <a:endParaRPr lang="en-US" dirty="0"/>
          </a:p>
        </p:txBody>
      </p:sp>
    </p:spTree>
    <p:extLst>
      <p:ext uri="{BB962C8B-B14F-4D97-AF65-F5344CB8AC3E}">
        <p14:creationId xmlns:p14="http://schemas.microsoft.com/office/powerpoint/2010/main" val="849591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C-ID</a:t>
            </a:r>
            <a:endParaRPr lang="en-US" dirty="0"/>
          </a:p>
        </p:txBody>
      </p:sp>
      <p:sp>
        <p:nvSpPr>
          <p:cNvPr id="3" name="Content Placeholder 2"/>
          <p:cNvSpPr>
            <a:spLocks noGrp="1"/>
          </p:cNvSpPr>
          <p:nvPr>
            <p:ph idx="1"/>
          </p:nvPr>
        </p:nvSpPr>
        <p:spPr/>
        <p:txBody>
          <a:bodyPr>
            <a:normAutofit fontScale="70000" lnSpcReduction="20000"/>
          </a:bodyPr>
          <a:lstStyle/>
          <a:p>
            <a:r>
              <a:rPr lang="en-US" sz="2600" dirty="0"/>
              <a:t>Using C-ID as a tool for equivalency determination can be helpful when a student is requesting substitution of a course they may have taken at another CCC. While I still encourage faculty to review other CCC’s official course outlines and/or syllabi when determining a student’s course substitution, if our course and the course being requested for substitution have been approved for the same C-ID Descriptor it can give you confidence that the courses are likely aligned and cover the same content. </a:t>
            </a:r>
          </a:p>
          <a:p>
            <a:r>
              <a:rPr lang="en-US" sz="2600" dirty="0"/>
              <a:t>Under the “Courses” Tab you can use the drop down menus to search for all courses approved for specific C-ID Numbers or search by campus. Example: A student submits Cabrillo College’s ACCT 1A for our BAD 1- We know that our BAD 1 is approved for C-ID ACCT 110. We can then utilize the drop down search to confirm that Cabrillo’s course is also approved for ACCT 110. </a:t>
            </a:r>
          </a:p>
          <a:p>
            <a:r>
              <a:rPr lang="en-US" sz="2600" dirty="0"/>
              <a:t>There are also some CSU courses that have been identified with C-ID Numbers that can also be helpful when attempting to align new or revised courses and confirm lower division status. </a:t>
            </a:r>
          </a:p>
          <a:p>
            <a:endParaRPr lang="en-US" dirty="0"/>
          </a:p>
        </p:txBody>
      </p:sp>
    </p:spTree>
    <p:extLst>
      <p:ext uri="{BB962C8B-B14F-4D97-AF65-F5344CB8AC3E}">
        <p14:creationId xmlns:p14="http://schemas.microsoft.com/office/powerpoint/2010/main" val="2163803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2" y="2823632"/>
            <a:ext cx="9601196" cy="1303867"/>
          </a:xfrm>
        </p:spPr>
        <p:txBody>
          <a:bodyPr/>
          <a:lstStyle/>
          <a:p>
            <a:r>
              <a:rPr lang="en-US" dirty="0" smtClean="0"/>
              <a:t>So, What Else?</a:t>
            </a:r>
            <a:endParaRPr lang="en-US" dirty="0"/>
          </a:p>
        </p:txBody>
      </p:sp>
    </p:spTree>
    <p:extLst>
      <p:ext uri="{BB962C8B-B14F-4D97-AF65-F5344CB8AC3E}">
        <p14:creationId xmlns:p14="http://schemas.microsoft.com/office/powerpoint/2010/main" val="299834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Education</a:t>
            </a:r>
            <a:endParaRPr lang="en-US" dirty="0"/>
          </a:p>
        </p:txBody>
      </p:sp>
      <p:sp>
        <p:nvSpPr>
          <p:cNvPr id="3" name="Content Placeholder 2"/>
          <p:cNvSpPr>
            <a:spLocks noGrp="1"/>
          </p:cNvSpPr>
          <p:nvPr>
            <p:ph idx="1"/>
          </p:nvPr>
        </p:nvSpPr>
        <p:spPr/>
        <p:txBody>
          <a:bodyPr>
            <a:normAutofit/>
          </a:bodyPr>
          <a:lstStyle/>
          <a:p>
            <a:r>
              <a:rPr lang="en-US" dirty="0" smtClean="0"/>
              <a:t>General Education- GE Review and how to achieve GE approval</a:t>
            </a:r>
          </a:p>
          <a:p>
            <a:pPr lvl="1"/>
            <a:r>
              <a:rPr lang="en-US" dirty="0" smtClean="0"/>
              <a:t>Discuss coursework development or revisions with Articulation Office</a:t>
            </a:r>
          </a:p>
          <a:p>
            <a:pPr lvl="1"/>
            <a:r>
              <a:rPr lang="en-US" dirty="0" smtClean="0"/>
              <a:t>Review GE Reviewers Handbook for Guidelines</a:t>
            </a:r>
          </a:p>
          <a:p>
            <a:pPr lvl="1"/>
            <a:r>
              <a:rPr lang="en-US" dirty="0" smtClean="0"/>
              <a:t>Submission timelines- GE submissions are annual beginning December 1</a:t>
            </a:r>
            <a:r>
              <a:rPr lang="en-US" baseline="30000" dirty="0" smtClean="0"/>
              <a:t>st</a:t>
            </a:r>
            <a:r>
              <a:rPr lang="en-US" dirty="0" smtClean="0"/>
              <a:t> with determination results in Spring. </a:t>
            </a:r>
          </a:p>
        </p:txBody>
      </p:sp>
    </p:spTree>
    <p:extLst>
      <p:ext uri="{BB962C8B-B14F-4D97-AF65-F5344CB8AC3E}">
        <p14:creationId xmlns:p14="http://schemas.microsoft.com/office/powerpoint/2010/main" val="476018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Proposing Articulation</a:t>
            </a:r>
            <a:endParaRPr lang="en-US" dirty="0"/>
          </a:p>
        </p:txBody>
      </p:sp>
      <p:sp>
        <p:nvSpPr>
          <p:cNvPr id="3" name="Content Placeholder 2"/>
          <p:cNvSpPr>
            <a:spLocks noGrp="1"/>
          </p:cNvSpPr>
          <p:nvPr>
            <p:ph idx="1"/>
          </p:nvPr>
        </p:nvSpPr>
        <p:spPr/>
        <p:txBody>
          <a:bodyPr/>
          <a:lstStyle/>
          <a:p>
            <a:r>
              <a:rPr lang="en-US" dirty="0"/>
              <a:t>Articulation Proposals- What steps do you need to take?</a:t>
            </a:r>
          </a:p>
          <a:p>
            <a:pPr lvl="1"/>
            <a:r>
              <a:rPr lang="en-US" dirty="0" smtClean="0"/>
              <a:t>Departmental review of current articulation and determination of needs</a:t>
            </a:r>
          </a:p>
          <a:p>
            <a:pPr lvl="1"/>
            <a:r>
              <a:rPr lang="en-US" dirty="0" smtClean="0"/>
              <a:t>Faculty </a:t>
            </a:r>
            <a:r>
              <a:rPr lang="en-US" dirty="0"/>
              <a:t>review of coursework to 4-year </a:t>
            </a:r>
            <a:r>
              <a:rPr lang="en-US" dirty="0" smtClean="0"/>
              <a:t>coursework; revising courses as necessary</a:t>
            </a:r>
            <a:endParaRPr lang="en-US" dirty="0"/>
          </a:p>
          <a:p>
            <a:pPr lvl="1"/>
            <a:r>
              <a:rPr lang="en-US" dirty="0"/>
              <a:t>Work with Articulation Office to prepare required </a:t>
            </a:r>
            <a:r>
              <a:rPr lang="en-US" dirty="0" smtClean="0"/>
              <a:t>proposal</a:t>
            </a:r>
          </a:p>
          <a:p>
            <a:pPr lvl="2"/>
            <a:r>
              <a:rPr lang="en-US" dirty="0" smtClean="0"/>
              <a:t>Note that each campus has set of requirements and timelines</a:t>
            </a:r>
            <a:endParaRPr lang="en-US" dirty="0"/>
          </a:p>
          <a:p>
            <a:endParaRPr lang="en-US" dirty="0"/>
          </a:p>
        </p:txBody>
      </p:sp>
    </p:spTree>
    <p:extLst>
      <p:ext uri="{BB962C8B-B14F-4D97-AF65-F5344CB8AC3E}">
        <p14:creationId xmlns:p14="http://schemas.microsoft.com/office/powerpoint/2010/main" val="216648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Transferrable Course Requirements</a:t>
            </a:r>
            <a:endParaRPr lang="en-US" dirty="0"/>
          </a:p>
        </p:txBody>
      </p:sp>
      <p:sp>
        <p:nvSpPr>
          <p:cNvPr id="3" name="Content Placeholder 2"/>
          <p:cNvSpPr>
            <a:spLocks noGrp="1"/>
          </p:cNvSpPr>
          <p:nvPr>
            <p:ph sz="half" idx="1"/>
          </p:nvPr>
        </p:nvSpPr>
        <p:spPr>
          <a:xfrm>
            <a:off x="1666748" y="2585720"/>
            <a:ext cx="9515732" cy="3310128"/>
          </a:xfrm>
        </p:spPr>
        <p:txBody>
          <a:bodyPr>
            <a:normAutofit fontScale="85000" lnSpcReduction="10000"/>
          </a:bodyPr>
          <a:lstStyle/>
          <a:p>
            <a:pPr marL="0" indent="0">
              <a:buNone/>
            </a:pPr>
            <a:r>
              <a:rPr lang="en-US" dirty="0"/>
              <a:t>When developing transferable courses (#s 1-99) it is required to locate a </a:t>
            </a:r>
            <a:r>
              <a:rPr lang="en-US" b="1" i="1" dirty="0"/>
              <a:t>lower division</a:t>
            </a:r>
            <a:r>
              <a:rPr lang="en-US" dirty="0"/>
              <a:t> parallel course taught at California State University (CSU) or the University of California (UC). If a course from CSU is cited and it is an acceptable parallel, the Articulation Specialist designates the course as CSU transferable after approval from the State Chancellor’s Office. If a course from UC is cited, the Articulation Specialist must submit the course outline to the UC Office of the President (UCOP) for review and approval. </a:t>
            </a:r>
          </a:p>
          <a:p>
            <a:pPr marL="0" indent="0">
              <a:buNone/>
            </a:pPr>
            <a:r>
              <a:rPr lang="en-US" u="sng" dirty="0"/>
              <a:t>UC proposed courses are submitted to UCOP once a year in July. Until the course is approved by UCOP, the course is frozen in SIS</a:t>
            </a:r>
            <a:r>
              <a:rPr lang="en-US" dirty="0"/>
              <a:t>. </a:t>
            </a:r>
          </a:p>
          <a:p>
            <a:pPr marL="0" indent="0">
              <a:buNone/>
            </a:pPr>
            <a:r>
              <a:rPr lang="en-US" dirty="0"/>
              <a:t>Additionally, citing a lower division parallel is the best way to ensure that the course can be articulated or submitted for the IGETC or CSU General Education/Breadth requirements.</a:t>
            </a:r>
          </a:p>
        </p:txBody>
      </p:sp>
    </p:spTree>
    <p:extLst>
      <p:ext uri="{BB962C8B-B14F-4D97-AF65-F5344CB8AC3E}">
        <p14:creationId xmlns:p14="http://schemas.microsoft.com/office/powerpoint/2010/main" val="872080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 Courses</a:t>
            </a:r>
            <a:endParaRPr lang="en-US" dirty="0"/>
          </a:p>
        </p:txBody>
      </p:sp>
      <p:sp>
        <p:nvSpPr>
          <p:cNvPr id="3" name="Content Placeholder 2"/>
          <p:cNvSpPr>
            <a:spLocks noGrp="1"/>
          </p:cNvSpPr>
          <p:nvPr>
            <p:ph sz="half" idx="1"/>
          </p:nvPr>
        </p:nvSpPr>
        <p:spPr>
          <a:xfrm>
            <a:off x="1298448" y="2560320"/>
            <a:ext cx="9515732" cy="3310128"/>
          </a:xfrm>
        </p:spPr>
        <p:txBody>
          <a:bodyPr/>
          <a:lstStyle/>
          <a:p>
            <a:r>
              <a:rPr lang="en-US" dirty="0" smtClean="0"/>
              <a:t>SRJC UC numbered courses are identified as 1-49</a:t>
            </a:r>
          </a:p>
          <a:p>
            <a:r>
              <a:rPr lang="en-US" dirty="0" smtClean="0"/>
              <a:t>It is a requirement that there is at least one lower division comparable courses identified as 1-99 at any UC campus. </a:t>
            </a:r>
          </a:p>
          <a:p>
            <a:r>
              <a:rPr lang="en-US" dirty="0" smtClean="0"/>
              <a:t>UC courses must follow the timeline provided by CRC and have to go through the formal submission process via UCTCA in July of each year. They must be approved by UCOP prior to be offered on campus.</a:t>
            </a:r>
            <a:endParaRPr lang="en-US" dirty="0"/>
          </a:p>
        </p:txBody>
      </p:sp>
    </p:spTree>
    <p:extLst>
      <p:ext uri="{BB962C8B-B14F-4D97-AF65-F5344CB8AC3E}">
        <p14:creationId xmlns:p14="http://schemas.microsoft.com/office/powerpoint/2010/main" val="2056520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CSU Courses</a:t>
            </a:r>
            <a:endParaRPr lang="en-US" dirty="0"/>
          </a:p>
        </p:txBody>
      </p:sp>
      <p:sp>
        <p:nvSpPr>
          <p:cNvPr id="3" name="Content Placeholder 2"/>
          <p:cNvSpPr>
            <a:spLocks noGrp="1"/>
          </p:cNvSpPr>
          <p:nvPr>
            <p:ph sz="half" idx="1"/>
          </p:nvPr>
        </p:nvSpPr>
        <p:spPr>
          <a:xfrm>
            <a:off x="1298447" y="2560320"/>
            <a:ext cx="9598151" cy="3310128"/>
          </a:xfrm>
        </p:spPr>
        <p:txBody>
          <a:bodyPr>
            <a:normAutofit fontScale="92500" lnSpcReduction="20000"/>
          </a:bodyPr>
          <a:lstStyle/>
          <a:p>
            <a:r>
              <a:rPr lang="en-US" dirty="0"/>
              <a:t>SRJC </a:t>
            </a:r>
            <a:r>
              <a:rPr lang="en-US" dirty="0" smtClean="0"/>
              <a:t>CSU </a:t>
            </a:r>
            <a:r>
              <a:rPr lang="en-US" dirty="0"/>
              <a:t>numbered courses are identified as </a:t>
            </a:r>
            <a:r>
              <a:rPr lang="en-US" dirty="0" smtClean="0"/>
              <a:t>50-99</a:t>
            </a:r>
            <a:endParaRPr lang="en-US" dirty="0"/>
          </a:p>
          <a:p>
            <a:r>
              <a:rPr lang="en-US" dirty="0"/>
              <a:t>It is </a:t>
            </a:r>
            <a:r>
              <a:rPr lang="en-US" dirty="0" smtClean="0"/>
              <a:t>a local campus </a:t>
            </a:r>
            <a:r>
              <a:rPr lang="en-US" dirty="0"/>
              <a:t>requirement that there is at least one lower division comparable courses identified as </a:t>
            </a:r>
            <a:r>
              <a:rPr lang="en-US" dirty="0" smtClean="0"/>
              <a:t>100-299 </a:t>
            </a:r>
            <a:r>
              <a:rPr lang="en-US" dirty="0"/>
              <a:t>at </a:t>
            </a:r>
            <a:r>
              <a:rPr lang="en-US" dirty="0" smtClean="0"/>
              <a:t>most CSU campuses- The exceptions are:</a:t>
            </a:r>
          </a:p>
          <a:p>
            <a:pPr lvl="1"/>
            <a:r>
              <a:rPr lang="en-US" dirty="0" smtClean="0"/>
              <a:t>CSU East Bay and CSU Stanislaus Lower Division 1000-2999</a:t>
            </a:r>
          </a:p>
          <a:p>
            <a:pPr lvl="1"/>
            <a:r>
              <a:rPr lang="en-US" dirty="0" smtClean="0"/>
              <a:t>CSU Fresno, CSU Sacramento and San Jose State Lower Division 1-99</a:t>
            </a:r>
            <a:endParaRPr lang="en-US" dirty="0"/>
          </a:p>
          <a:p>
            <a:r>
              <a:rPr lang="en-US" dirty="0" smtClean="0"/>
              <a:t>CSU numbered courses can be offered once CRC, the Board of Trustees, and the State Chancellor’s Office have reviewed and approved the course. The local requirement is in place to protect students from being denied course credit once they have reached their destination CSU campus. </a:t>
            </a:r>
            <a:endParaRPr lang="en-US" dirty="0"/>
          </a:p>
          <a:p>
            <a:endParaRPr lang="en-US" dirty="0"/>
          </a:p>
        </p:txBody>
      </p:sp>
    </p:spTree>
    <p:extLst>
      <p:ext uri="{BB962C8B-B14F-4D97-AF65-F5344CB8AC3E}">
        <p14:creationId xmlns:p14="http://schemas.microsoft.com/office/powerpoint/2010/main" val="982366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ASSIST.org</a:t>
            </a:r>
            <a:endParaRPr lang="en-US" dirty="0"/>
          </a:p>
        </p:txBody>
      </p:sp>
      <p:sp>
        <p:nvSpPr>
          <p:cNvPr id="3" name="Content Placeholder 2"/>
          <p:cNvSpPr>
            <a:spLocks noGrp="1"/>
          </p:cNvSpPr>
          <p:nvPr>
            <p:ph sz="half" idx="1"/>
          </p:nvPr>
        </p:nvSpPr>
        <p:spPr>
          <a:xfrm>
            <a:off x="1298448" y="2560320"/>
            <a:ext cx="9525062" cy="3310128"/>
          </a:xfrm>
        </p:spPr>
        <p:txBody>
          <a:bodyPr>
            <a:normAutofit/>
          </a:bodyPr>
          <a:lstStyle/>
          <a:p>
            <a:r>
              <a:rPr lang="en-US" dirty="0" smtClean="0"/>
              <a:t>ASSIST </a:t>
            </a:r>
            <a:r>
              <a:rPr lang="en-US" dirty="0"/>
              <a:t>is an online student-transfer information system that shows how course credits earned at one public California college or university can be applied when transferred to another. ASSIST is the official repository of articulation for California’s public colleges and universities and provides the most accurate and up-to-date information about student transfer in California.</a:t>
            </a:r>
          </a:p>
        </p:txBody>
      </p:sp>
    </p:spTree>
    <p:extLst>
      <p:ext uri="{BB962C8B-B14F-4D97-AF65-F5344CB8AC3E}">
        <p14:creationId xmlns:p14="http://schemas.microsoft.com/office/powerpoint/2010/main" val="2641512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use ASSIST.org</a:t>
            </a:r>
            <a:endParaRPr lang="en-US" dirty="0"/>
          </a:p>
        </p:txBody>
      </p:sp>
      <p:sp>
        <p:nvSpPr>
          <p:cNvPr id="3" name="Content Placeholder 2"/>
          <p:cNvSpPr>
            <a:spLocks noGrp="1"/>
          </p:cNvSpPr>
          <p:nvPr>
            <p:ph idx="1"/>
          </p:nvPr>
        </p:nvSpPr>
        <p:spPr/>
        <p:txBody>
          <a:bodyPr/>
          <a:lstStyle/>
          <a:p>
            <a:r>
              <a:rPr lang="en-US" dirty="0" smtClean="0"/>
              <a:t>There are many ways to use ASSIST. You can explore campus agreements, majors, course articulation, and much more. </a:t>
            </a:r>
          </a:p>
          <a:p>
            <a:r>
              <a:rPr lang="en-US" dirty="0" smtClean="0"/>
              <a:t>When developing new transferable UC and CSU courses, the most important thing to be able to use ASSIST for is the course search feature</a:t>
            </a:r>
            <a:r>
              <a:rPr lang="en-US" dirty="0"/>
              <a:t> </a:t>
            </a:r>
            <a:r>
              <a:rPr lang="en-US" dirty="0" smtClean="0"/>
              <a:t>to determine comparable courses on university campuses. </a:t>
            </a:r>
            <a:endParaRPr lang="en-US" dirty="0"/>
          </a:p>
        </p:txBody>
      </p:sp>
    </p:spTree>
    <p:extLst>
      <p:ext uri="{BB962C8B-B14F-4D97-AF65-F5344CB8AC3E}">
        <p14:creationId xmlns:p14="http://schemas.microsoft.com/office/powerpoint/2010/main" val="533362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Parallel Course with ASSIST</a:t>
            </a:r>
            <a:endParaRPr lang="en-US" dirty="0"/>
          </a:p>
        </p:txBody>
      </p:sp>
      <p:sp>
        <p:nvSpPr>
          <p:cNvPr id="3" name="Content Placeholder 2"/>
          <p:cNvSpPr>
            <a:spLocks noGrp="1"/>
          </p:cNvSpPr>
          <p:nvPr>
            <p:ph idx="1"/>
          </p:nvPr>
        </p:nvSpPr>
        <p:spPr/>
        <p:txBody>
          <a:bodyPr>
            <a:normAutofit fontScale="85000" lnSpcReduction="20000"/>
          </a:bodyPr>
          <a:lstStyle/>
          <a:p>
            <a:r>
              <a:rPr lang="en-US" dirty="0"/>
              <a:t>ASSIST Maintenance Reports can be run to research where courses are taught--whether at a 4yr. or a CCC. </a:t>
            </a:r>
            <a:r>
              <a:rPr lang="en-US" dirty="0" smtClean="0"/>
              <a:t>You can also search for Lower Division parallel courses. To </a:t>
            </a:r>
            <a:r>
              <a:rPr lang="en-US" dirty="0"/>
              <a:t>run a maintenance report go to:</a:t>
            </a:r>
          </a:p>
          <a:p>
            <a:r>
              <a:rPr lang="en-US" b="1" dirty="0">
                <a:hlinkClick r:id="rId2"/>
              </a:rPr>
              <a:t>http://info.assist.org/</a:t>
            </a:r>
            <a:r>
              <a:rPr lang="en-US" dirty="0">
                <a:hlinkClick r:id="rId2"/>
              </a:rPr>
              <a:t> </a:t>
            </a:r>
            <a:r>
              <a:rPr lang="en-US" dirty="0"/>
              <a:t>use the pull down menu under </a:t>
            </a:r>
            <a:r>
              <a:rPr lang="en-US" b="1" dirty="0"/>
              <a:t>Database</a:t>
            </a:r>
            <a:r>
              <a:rPr lang="en-US" dirty="0"/>
              <a:t>--go to:</a:t>
            </a:r>
          </a:p>
          <a:p>
            <a:r>
              <a:rPr lang="en-US" b="1" dirty="0"/>
              <a:t>ASSIST Maintenance Reports</a:t>
            </a:r>
            <a:r>
              <a:rPr lang="en-US" dirty="0"/>
              <a:t>--click on the link ("Click here to go to the ASSIST Maintenance Reports") and sign in using the </a:t>
            </a:r>
            <a:r>
              <a:rPr lang="en-US" b="1" dirty="0" smtClean="0"/>
              <a:t>username: SRCFAC </a:t>
            </a:r>
            <a:r>
              <a:rPr lang="en-US" dirty="0"/>
              <a:t>and the </a:t>
            </a:r>
            <a:r>
              <a:rPr lang="en-US" b="1" dirty="0" smtClean="0"/>
              <a:t>password: </a:t>
            </a:r>
            <a:r>
              <a:rPr lang="en-US" b="1" dirty="0" err="1" smtClean="0"/>
              <a:t>BurntOrange</a:t>
            </a:r>
            <a:r>
              <a:rPr lang="en-US" dirty="0" smtClean="0"/>
              <a:t>. (Yes, really. </a:t>
            </a:r>
            <a:r>
              <a:rPr lang="en-US" dirty="0" smtClean="0">
                <a:sym typeface="Wingdings" panose="05000000000000000000" pitchFamily="2" charset="2"/>
              </a:rPr>
              <a:t>)</a:t>
            </a:r>
            <a:endParaRPr lang="en-US" dirty="0"/>
          </a:p>
          <a:p>
            <a:r>
              <a:rPr lang="en-US" dirty="0"/>
              <a:t>Now go to </a:t>
            </a:r>
            <a:r>
              <a:rPr lang="en-US" b="1" dirty="0"/>
              <a:t>Course Search</a:t>
            </a:r>
            <a:r>
              <a:rPr lang="en-US" dirty="0"/>
              <a:t> and using the pull down menus ("ALL INSTITUTIONS") and your Course </a:t>
            </a:r>
            <a:r>
              <a:rPr lang="en-US" dirty="0" smtClean="0"/>
              <a:t>Title (or components of your course title) </a:t>
            </a:r>
            <a:r>
              <a:rPr lang="en-US" dirty="0"/>
              <a:t>run a report (NOTE: you do NOT need to fill in all the fields). The report will show where a course is taught and other essential info for the lower division parallel. </a:t>
            </a:r>
          </a:p>
          <a:p>
            <a:endParaRPr lang="en-US" dirty="0"/>
          </a:p>
        </p:txBody>
      </p:sp>
    </p:spTree>
    <p:extLst>
      <p:ext uri="{BB962C8B-B14F-4D97-AF65-F5344CB8AC3E}">
        <p14:creationId xmlns:p14="http://schemas.microsoft.com/office/powerpoint/2010/main" val="3212414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11982"/>
          </a:xfrm>
        </p:spPr>
        <p:txBody>
          <a:bodyPr>
            <a:normAutofit fontScale="90000"/>
          </a:bodyPr>
          <a:lstStyle/>
          <a:p>
            <a:r>
              <a:rPr lang="en-US" dirty="0" smtClean="0"/>
              <a:t>Reviewing Course Articulation with ASSIST</a:t>
            </a:r>
            <a:endParaRPr lang="en-US" dirty="0"/>
          </a:p>
        </p:txBody>
      </p:sp>
      <p:sp>
        <p:nvSpPr>
          <p:cNvPr id="3" name="Content Placeholder 2"/>
          <p:cNvSpPr>
            <a:spLocks noGrp="1"/>
          </p:cNvSpPr>
          <p:nvPr>
            <p:ph idx="1"/>
          </p:nvPr>
        </p:nvSpPr>
        <p:spPr>
          <a:xfrm>
            <a:off x="1295402" y="2397967"/>
            <a:ext cx="9601196" cy="3862874"/>
          </a:xfrm>
        </p:spPr>
        <p:txBody>
          <a:bodyPr>
            <a:noAutofit/>
          </a:bodyPr>
          <a:lstStyle/>
          <a:p>
            <a:r>
              <a:rPr lang="en-US" sz="1200" dirty="0"/>
              <a:t>The process for researching how and where your current courses articulation (often required during the instructional planning process) is very similar to that described above:</a:t>
            </a:r>
          </a:p>
          <a:p>
            <a:r>
              <a:rPr lang="en-US" sz="1200" dirty="0"/>
              <a:t>ASSIST Maintenance Reports can be run to research where your courses are articulated at the CSU and UC. To run a maintenance report go to:</a:t>
            </a:r>
          </a:p>
          <a:p>
            <a:r>
              <a:rPr lang="en-US" sz="1200" b="1" dirty="0">
                <a:hlinkClick r:id="rId2"/>
              </a:rPr>
              <a:t>info.assist.or</a:t>
            </a:r>
            <a:r>
              <a:rPr lang="en-US" sz="1200" dirty="0">
                <a:hlinkClick r:id="rId2"/>
              </a:rPr>
              <a:t>g</a:t>
            </a:r>
            <a:r>
              <a:rPr lang="en-US" sz="1200" dirty="0"/>
              <a:t> use the pull down menu under </a:t>
            </a:r>
            <a:r>
              <a:rPr lang="en-US" sz="1200" b="1" dirty="0"/>
              <a:t>Database</a:t>
            </a:r>
            <a:r>
              <a:rPr lang="en-US" sz="1200" dirty="0"/>
              <a:t>--go to:</a:t>
            </a:r>
          </a:p>
          <a:p>
            <a:r>
              <a:rPr lang="en-US" sz="1200" b="1" dirty="0"/>
              <a:t>ASSIST Maintenance Reports</a:t>
            </a:r>
            <a:r>
              <a:rPr lang="en-US" sz="1200" dirty="0"/>
              <a:t>--click on the link "</a:t>
            </a:r>
            <a:r>
              <a:rPr lang="en-US" sz="1200" b="1" dirty="0"/>
              <a:t>Click here to go to the ASSIST Maintenance Reports"</a:t>
            </a:r>
            <a:r>
              <a:rPr lang="en-US" sz="1200" dirty="0"/>
              <a:t> </a:t>
            </a:r>
          </a:p>
          <a:p>
            <a:r>
              <a:rPr lang="en-US" sz="1200" dirty="0"/>
              <a:t>and Log On using the </a:t>
            </a:r>
            <a:r>
              <a:rPr lang="en-US" sz="1200" b="1" dirty="0"/>
              <a:t>username </a:t>
            </a:r>
            <a:r>
              <a:rPr lang="en-US" sz="1200" b="1" dirty="0" smtClean="0"/>
              <a:t>SRCFAC </a:t>
            </a:r>
            <a:r>
              <a:rPr lang="en-US" sz="1200" dirty="0"/>
              <a:t>and the </a:t>
            </a:r>
            <a:r>
              <a:rPr lang="en-US" sz="1200" b="1" dirty="0"/>
              <a:t>password </a:t>
            </a:r>
            <a:r>
              <a:rPr lang="en-US" sz="1200" b="1" dirty="0" err="1" smtClean="0"/>
              <a:t>BurntOrange</a:t>
            </a:r>
            <a:endParaRPr lang="en-US" sz="1200" dirty="0"/>
          </a:p>
          <a:p>
            <a:r>
              <a:rPr lang="en-US" sz="1200" dirty="0"/>
              <a:t>From the list on the left in blue, choose </a:t>
            </a:r>
            <a:r>
              <a:rPr lang="en-US" sz="1200" b="1" dirty="0"/>
              <a:t>Course Articulation Summary </a:t>
            </a:r>
            <a:endParaRPr lang="en-US" sz="1200" dirty="0"/>
          </a:p>
          <a:p>
            <a:r>
              <a:rPr lang="en-US" sz="1200" b="1" dirty="0"/>
              <a:t>Select an Institution</a:t>
            </a:r>
            <a:r>
              <a:rPr lang="en-US" sz="1200" dirty="0"/>
              <a:t> </a:t>
            </a:r>
            <a:r>
              <a:rPr lang="en-US" sz="1200" dirty="0" smtClean="0"/>
              <a:t>“Santa Rosa Junior </a:t>
            </a:r>
            <a:r>
              <a:rPr lang="en-US" sz="1200" dirty="0"/>
              <a:t>College" </a:t>
            </a:r>
          </a:p>
          <a:p>
            <a:r>
              <a:rPr lang="en-US" sz="1200" b="1" dirty="0"/>
              <a:t>Select a term - </a:t>
            </a:r>
            <a:r>
              <a:rPr lang="en-US" sz="1200" dirty="0"/>
              <a:t>Current, e.g. "</a:t>
            </a:r>
            <a:r>
              <a:rPr lang="en-US" sz="1200" dirty="0" smtClean="0"/>
              <a:t>F14"</a:t>
            </a:r>
            <a:endParaRPr lang="en-US" sz="1200" dirty="0"/>
          </a:p>
          <a:p>
            <a:r>
              <a:rPr lang="en-US" sz="1200" b="1" dirty="0"/>
              <a:t>Select a prefix - </a:t>
            </a:r>
            <a:r>
              <a:rPr lang="en-US" sz="1200" dirty="0"/>
              <a:t>i.e. your course (you have to run a report for each course separately)</a:t>
            </a:r>
          </a:p>
          <a:p>
            <a:r>
              <a:rPr lang="en-US" sz="1200" b="1" dirty="0" err="1"/>
              <a:t>Selct</a:t>
            </a:r>
            <a:r>
              <a:rPr lang="en-US" sz="1200" b="1" dirty="0"/>
              <a:t> one or more institutions or </a:t>
            </a:r>
            <a:r>
              <a:rPr lang="en-US" sz="1200" dirty="0"/>
              <a:t>- "All Institutions" (recommended - this will include CSU, UC's and CCC's)</a:t>
            </a:r>
          </a:p>
          <a:p>
            <a:r>
              <a:rPr lang="en-US" sz="1200" dirty="0"/>
              <a:t>then click the big </a:t>
            </a:r>
            <a:r>
              <a:rPr lang="en-US" sz="1200" b="1" dirty="0"/>
              <a:t>BLUE BUTTON</a:t>
            </a:r>
            <a:endParaRPr lang="en-US" sz="1200" dirty="0"/>
          </a:p>
          <a:p>
            <a:r>
              <a:rPr lang="en-US" sz="1200" dirty="0"/>
              <a:t>It will take about 30 </a:t>
            </a:r>
            <a:r>
              <a:rPr lang="en-US" sz="1200" dirty="0" smtClean="0"/>
              <a:t>seconds (or longer) </a:t>
            </a:r>
            <a:r>
              <a:rPr lang="en-US" sz="1200" dirty="0"/>
              <a:t>to generate the report and you can easily scan to see how and where your course is articulated. Then hit the back button on your browser to revise the settings for the next report (i.e. choose the next course).</a:t>
            </a:r>
          </a:p>
          <a:p>
            <a:endParaRPr lang="en-US" sz="1200" dirty="0"/>
          </a:p>
        </p:txBody>
      </p:sp>
    </p:spTree>
    <p:extLst>
      <p:ext uri="{BB962C8B-B14F-4D97-AF65-F5344CB8AC3E}">
        <p14:creationId xmlns:p14="http://schemas.microsoft.com/office/powerpoint/2010/main" val="719173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C-ID and how do we use it at SRJC?</a:t>
            </a:r>
            <a:endParaRPr lang="en-US" dirty="0"/>
          </a:p>
        </p:txBody>
      </p:sp>
      <p:sp>
        <p:nvSpPr>
          <p:cNvPr id="3" name="Content Placeholder 2"/>
          <p:cNvSpPr>
            <a:spLocks noGrp="1"/>
          </p:cNvSpPr>
          <p:nvPr>
            <p:ph idx="1"/>
          </p:nvPr>
        </p:nvSpPr>
        <p:spPr/>
        <p:txBody>
          <a:bodyPr>
            <a:normAutofit fontScale="92500" lnSpcReduction="20000"/>
          </a:bodyPr>
          <a:lstStyle/>
          <a:p>
            <a:r>
              <a:rPr lang="en-US" dirty="0"/>
              <a:t>T</a:t>
            </a:r>
            <a:r>
              <a:rPr lang="en-US" dirty="0" smtClean="0"/>
              <a:t>he </a:t>
            </a:r>
            <a:r>
              <a:rPr lang="en-US" dirty="0"/>
              <a:t>Course Identification Numbering System (C-ID). C-ID is a </a:t>
            </a:r>
            <a:r>
              <a:rPr lang="en-US" dirty="0" smtClean="0"/>
              <a:t>numbering </a:t>
            </a:r>
            <a:r>
              <a:rPr lang="en-US" dirty="0"/>
              <a:t>system being developed to ease the transfer and articulation burdens in California’s higher educational institutions. To learn more about C-ID, please visit </a:t>
            </a:r>
            <a:r>
              <a:rPr lang="en-US" dirty="0" smtClean="0">
                <a:hlinkClick r:id="rId2"/>
              </a:rPr>
              <a:t>www.c-id.net</a:t>
            </a:r>
            <a:endParaRPr lang="en-US" dirty="0"/>
          </a:p>
          <a:p>
            <a:r>
              <a:rPr lang="en-US" dirty="0"/>
              <a:t>Currently, C-ID has </a:t>
            </a:r>
            <a:r>
              <a:rPr lang="en-US" dirty="0" smtClean="0"/>
              <a:t>280 </a:t>
            </a:r>
            <a:r>
              <a:rPr lang="en-US" dirty="0"/>
              <a:t>approved descriptors and </a:t>
            </a:r>
            <a:r>
              <a:rPr lang="en-US" dirty="0" smtClean="0"/>
              <a:t>21 </a:t>
            </a:r>
            <a:r>
              <a:rPr lang="en-US" dirty="0"/>
              <a:t>draft descriptors from over 31 different disciplines. </a:t>
            </a:r>
            <a:r>
              <a:rPr lang="en-US" b="1" dirty="0" smtClean="0"/>
              <a:t>Currently the SRJC has 183 approved courses and another 52 that are in progress of review or have been submitted.</a:t>
            </a:r>
            <a:endParaRPr lang="en-US" dirty="0"/>
          </a:p>
          <a:p>
            <a:r>
              <a:rPr lang="en-US" dirty="0" smtClean="0"/>
              <a:t>What does this mean for us? C-ID descriptors are being utilized to complete the Associate Degree for Transfer TMC Templates as well as bridging pathways for students. The TMC Templates require our campus to have courses approved in order to meet the criteria and be usable within those templates. </a:t>
            </a:r>
          </a:p>
        </p:txBody>
      </p:sp>
    </p:spTree>
    <p:extLst>
      <p:ext uri="{BB962C8B-B14F-4D97-AF65-F5344CB8AC3E}">
        <p14:creationId xmlns:p14="http://schemas.microsoft.com/office/powerpoint/2010/main" val="8414191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325</TotalTime>
  <Words>1328</Words>
  <Application>Microsoft Office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Garamond</vt:lpstr>
      <vt:lpstr>Wingdings</vt:lpstr>
      <vt:lpstr>Organic</vt:lpstr>
      <vt:lpstr>ASSIST and C-ID</vt:lpstr>
      <vt:lpstr>Transferrable Course Requirements</vt:lpstr>
      <vt:lpstr>UC Courses</vt:lpstr>
      <vt:lpstr>CSU Courses</vt:lpstr>
      <vt:lpstr>What is ASSIST.org</vt:lpstr>
      <vt:lpstr>How we use ASSIST.org</vt:lpstr>
      <vt:lpstr>Finding a Parallel Course with ASSIST</vt:lpstr>
      <vt:lpstr>Reviewing Course Articulation with ASSIST</vt:lpstr>
      <vt:lpstr>What is C-ID and how do we use it at SRJC?</vt:lpstr>
      <vt:lpstr>More on C-ID</vt:lpstr>
      <vt:lpstr>More on C-ID</vt:lpstr>
      <vt:lpstr>So, What Else?</vt:lpstr>
      <vt:lpstr>General Education</vt:lpstr>
      <vt:lpstr>Proposing Articulation</vt:lpstr>
    </vt:vector>
  </TitlesOfParts>
  <Company>Santa Rosa Junior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Articulation</dc:title>
  <dc:creator>Hickman, Kate</dc:creator>
  <cp:lastModifiedBy>Wood, Kaitlin</cp:lastModifiedBy>
  <cp:revision>21</cp:revision>
  <dcterms:created xsi:type="dcterms:W3CDTF">2014-07-08T18:19:10Z</dcterms:created>
  <dcterms:modified xsi:type="dcterms:W3CDTF">2015-11-18T23:48:49Z</dcterms:modified>
</cp:coreProperties>
</file>